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handoutMasterIdLst>
    <p:handoutMasterId r:id="rId26"/>
  </p:handoutMasterIdLst>
  <p:sldIdLst>
    <p:sldId id="257" r:id="rId2"/>
    <p:sldId id="304" r:id="rId3"/>
    <p:sldId id="312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02" r:id="rId16"/>
    <p:sldId id="303" r:id="rId17"/>
    <p:sldId id="313" r:id="rId18"/>
    <p:sldId id="267" r:id="rId19"/>
    <p:sldId id="268" r:id="rId20"/>
    <p:sldId id="314" r:id="rId21"/>
    <p:sldId id="309" r:id="rId22"/>
    <p:sldId id="298" r:id="rId23"/>
    <p:sldId id="322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C4893-0D08-4909-907B-231AFEAEEFAA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D7173-23AE-48E3-9DAE-BBC47A9D7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9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B33B34-6594-42DA-BF46-79D93F957FF0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496DDD-3636-45B3-B568-EAE8AE02B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4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A04F-C814-654F-9A53-D659C0F15B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5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96DDD-3636-45B3-B568-EAE8AE02B3E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24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96DDD-3636-45B3-B568-EAE8AE02B3E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23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96DDD-3636-45B3-B568-EAE8AE02B3E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5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B7C19-67E7-EB4E-B905-DDA7C4C6F15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0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B7C19-67E7-EB4E-B905-DDA7C4C6F15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7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Meeting Sales Observations:</a:t>
            </a:r>
          </a:p>
          <a:p>
            <a:endParaRPr lang="en-US" b="1" dirty="0"/>
          </a:p>
          <a:p>
            <a:r>
              <a:rPr lang="en-US" b="0" dirty="0"/>
              <a:t>-Fort Worth Convention Center bookings:</a:t>
            </a:r>
          </a:p>
          <a:p>
            <a:r>
              <a:rPr lang="en-US" b="0" dirty="0"/>
              <a:t>	</a:t>
            </a:r>
            <a:r>
              <a:rPr lang="en-US" b="1" dirty="0"/>
              <a:t>2017: Room Nights</a:t>
            </a:r>
            <a:r>
              <a:rPr lang="en-US" b="1" baseline="0" dirty="0"/>
              <a:t> 116</a:t>
            </a:r>
            <a:r>
              <a:rPr lang="en-US" b="1" dirty="0"/>
              <a:t>% YTD</a:t>
            </a:r>
            <a:r>
              <a:rPr lang="en-US" b="1" baseline="0" dirty="0"/>
              <a:t> Pace</a:t>
            </a:r>
            <a:r>
              <a:rPr lang="en-US" b="1" dirty="0"/>
              <a:t>,</a:t>
            </a:r>
            <a:r>
              <a:rPr lang="en-US" b="1" baseline="0" dirty="0"/>
              <a:t> # of events +4;  </a:t>
            </a:r>
          </a:p>
          <a:p>
            <a:r>
              <a:rPr lang="en-US" b="1" baseline="0" dirty="0"/>
              <a:t>	2018: Room Nights 111% YTD Pace, # of events -2</a:t>
            </a:r>
          </a:p>
          <a:p>
            <a:r>
              <a:rPr lang="en-US" b="1" baseline="0" dirty="0"/>
              <a:t>	2019: Room Nights  92% YTD Pace,  # of events -4</a:t>
            </a:r>
          </a:p>
          <a:p>
            <a:endParaRPr lang="en-US" b="0" baseline="0" dirty="0"/>
          </a:p>
          <a:p>
            <a:r>
              <a:rPr lang="en-US" b="0" baseline="0" dirty="0"/>
              <a:t>-FWCVB has a 22% conversion ratio on all bookings. Being above 20% is considered positive in the destination marketing industry.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A04F-C814-654F-9A53-D659C0F15B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98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17C4-416A-954A-8471-A4F02001388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71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96DDD-3636-45B3-B568-EAE8AE02B3E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72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Meeting Sales Observations:</a:t>
            </a:r>
          </a:p>
          <a:p>
            <a:endParaRPr lang="en-US" b="1" dirty="0"/>
          </a:p>
          <a:p>
            <a:r>
              <a:rPr lang="en-US" b="0" dirty="0"/>
              <a:t>-Fort Worth Convention Center bookings:</a:t>
            </a:r>
          </a:p>
          <a:p>
            <a:r>
              <a:rPr lang="en-US" b="0" dirty="0"/>
              <a:t>	</a:t>
            </a:r>
            <a:r>
              <a:rPr lang="en-US" b="1" dirty="0"/>
              <a:t>2017: Room Nights</a:t>
            </a:r>
            <a:r>
              <a:rPr lang="en-US" b="1" baseline="0" dirty="0"/>
              <a:t> 116</a:t>
            </a:r>
            <a:r>
              <a:rPr lang="en-US" b="1" dirty="0"/>
              <a:t>% YTD</a:t>
            </a:r>
            <a:r>
              <a:rPr lang="en-US" b="1" baseline="0" dirty="0"/>
              <a:t> Pace</a:t>
            </a:r>
            <a:r>
              <a:rPr lang="en-US" b="1" dirty="0"/>
              <a:t>,</a:t>
            </a:r>
            <a:r>
              <a:rPr lang="en-US" b="1" baseline="0" dirty="0"/>
              <a:t> # of events +4;  </a:t>
            </a:r>
          </a:p>
          <a:p>
            <a:r>
              <a:rPr lang="en-US" b="1" baseline="0" dirty="0"/>
              <a:t>	2018: Room Nights 111% YTD Pace, # of events -2</a:t>
            </a:r>
          </a:p>
          <a:p>
            <a:r>
              <a:rPr lang="en-US" b="1" baseline="0" dirty="0"/>
              <a:t>	2019: Room Nights  92% YTD Pace,  # of events -4</a:t>
            </a:r>
          </a:p>
          <a:p>
            <a:endParaRPr lang="en-US" b="0" baseline="0" dirty="0"/>
          </a:p>
          <a:p>
            <a:r>
              <a:rPr lang="en-US" b="0" baseline="0" dirty="0"/>
              <a:t>-FWCVB has a 22% conversion ratio on all bookings. Being above 20% is considered positive in the destination marketing industry.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A04F-C814-654F-9A53-D659C0F15BD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46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96DDD-3636-45B3-B568-EAE8AE02B3E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7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Meeting Sales Observations:</a:t>
            </a:r>
          </a:p>
          <a:p>
            <a:endParaRPr lang="en-US" b="1" dirty="0"/>
          </a:p>
          <a:p>
            <a:r>
              <a:rPr lang="en-US" b="0" dirty="0"/>
              <a:t>-Fort Worth Convention Center bookings:</a:t>
            </a:r>
          </a:p>
          <a:p>
            <a:r>
              <a:rPr lang="en-US" b="0" dirty="0"/>
              <a:t>	</a:t>
            </a:r>
            <a:r>
              <a:rPr lang="en-US" b="1" dirty="0"/>
              <a:t>2017: Room Nights</a:t>
            </a:r>
            <a:r>
              <a:rPr lang="en-US" b="1" baseline="0" dirty="0"/>
              <a:t> 116</a:t>
            </a:r>
            <a:r>
              <a:rPr lang="en-US" b="1" dirty="0"/>
              <a:t>% YTD</a:t>
            </a:r>
            <a:r>
              <a:rPr lang="en-US" b="1" baseline="0" dirty="0"/>
              <a:t> Pace</a:t>
            </a:r>
            <a:r>
              <a:rPr lang="en-US" b="1" dirty="0"/>
              <a:t>,</a:t>
            </a:r>
            <a:r>
              <a:rPr lang="en-US" b="1" baseline="0" dirty="0"/>
              <a:t> # of events +4;  </a:t>
            </a:r>
          </a:p>
          <a:p>
            <a:r>
              <a:rPr lang="en-US" b="1" baseline="0" dirty="0"/>
              <a:t>	2018: Room Nights 111% YTD Pace, # of events -2</a:t>
            </a:r>
          </a:p>
          <a:p>
            <a:r>
              <a:rPr lang="en-US" b="1" baseline="0" dirty="0"/>
              <a:t>	2019: Room Nights  92% YTD Pace,  # of events -4</a:t>
            </a:r>
          </a:p>
          <a:p>
            <a:endParaRPr lang="en-US" b="0" baseline="0" dirty="0"/>
          </a:p>
          <a:p>
            <a:r>
              <a:rPr lang="en-US" b="0" baseline="0" dirty="0"/>
              <a:t>-FWCVB has a 22% conversion ratio on all bookings. Being above 20% is considered positive in the destination marketing industry.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A04F-C814-654F-9A53-D659C0F15BD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44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0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4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8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348" y="490964"/>
            <a:ext cx="10045149" cy="701731"/>
          </a:xfrm>
        </p:spPr>
        <p:txBody>
          <a:bodyPr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US" dirty="0"/>
              <a:t>Grapevine Commuter Rail Station Request for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349" y="6394545"/>
            <a:ext cx="543500" cy="40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4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4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8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4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3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8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9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A447F80-0D65-497D-B924-A6E5459DBCA1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1E37F64-1953-47C5-B58B-E960D9932FF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7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20"/>
            <a:ext cx="12192000" cy="68790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53358" y="1869419"/>
            <a:ext cx="8957412" cy="134937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1"/>
                </a:solidFill>
                <a:latin typeface="Univers LT Std 55"/>
                <a:ea typeface="+mj-ea"/>
                <a:cs typeface="Univers LT Std 55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nivers LT Std 57 Cn"/>
                <a:cs typeface="Univers LT Std 57 Cn"/>
              </a:rPr>
              <a:t>Grapevine Economic Development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9" y="4826876"/>
            <a:ext cx="1613338" cy="170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44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538162"/>
            <a:ext cx="103917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3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10363200" cy="5791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46979" y="451944"/>
            <a:ext cx="663958" cy="76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06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519112"/>
            <a:ext cx="10391775" cy="5819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46979" y="451944"/>
            <a:ext cx="663958" cy="76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8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557212"/>
            <a:ext cx="10277475" cy="5743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46979" y="472964"/>
            <a:ext cx="663958" cy="76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15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557212"/>
            <a:ext cx="104203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9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4143" y="301924"/>
            <a:ext cx="4511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</a:rPr>
              <a:t>TEX Rail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2" y="655867"/>
            <a:ext cx="21336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6343" y="1735332"/>
            <a:ext cx="4468209" cy="2100944"/>
          </a:xfrm>
        </p:spPr>
        <p:txBody>
          <a:bodyPr>
            <a:noAutofit/>
          </a:bodyPr>
          <a:lstStyle/>
          <a:p>
            <a:r>
              <a:rPr lang="en-US" dirty="0"/>
              <a:t>Grapevine Main Street Station</a:t>
            </a:r>
          </a:p>
          <a:p>
            <a:pPr lvl="1"/>
            <a:r>
              <a:rPr lang="en-US" sz="2200" dirty="0"/>
              <a:t>The station opened in early 2019.</a:t>
            </a:r>
          </a:p>
          <a:p>
            <a:pPr lvl="1"/>
            <a:r>
              <a:rPr lang="en-US" sz="2200" dirty="0"/>
              <a:t>It’s began with approximately 8,000 riders per day, with estimates of an increase to 13,000 over time.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74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TEXRail - Grapevine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280" y="2659116"/>
            <a:ext cx="3650291" cy="2144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37" y="4892577"/>
            <a:ext cx="6167576" cy="1864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37" y="585216"/>
            <a:ext cx="6167577" cy="1975612"/>
          </a:xfrm>
          <a:prstGeom prst="rect">
            <a:avLst/>
          </a:prstGeom>
        </p:spPr>
      </p:pic>
      <p:pic>
        <p:nvPicPr>
          <p:cNvPr id="4098" name="Picture 2" descr="http://texrail.com/wp-content/uploads/2016/11/Grapevine-Sta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140200"/>
            <a:ext cx="3901418" cy="25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6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824" y="3736990"/>
            <a:ext cx="6175816" cy="2861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206" y="585216"/>
            <a:ext cx="2980108" cy="2641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745" y="585216"/>
            <a:ext cx="3027895" cy="2641460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156343" y="1735332"/>
            <a:ext cx="4468209" cy="4003316"/>
          </a:xfrm>
        </p:spPr>
        <p:txBody>
          <a:bodyPr>
            <a:noAutofit/>
          </a:bodyPr>
          <a:lstStyle/>
          <a:p>
            <a:r>
              <a:rPr lang="en-US" dirty="0"/>
              <a:t>Mixed-Use Development</a:t>
            </a:r>
          </a:p>
          <a:p>
            <a:pPr lvl="1"/>
            <a:r>
              <a:rPr lang="en-US" sz="2200" dirty="0"/>
              <a:t>A station/development that will include a Marriott “Autograph” boutique hotel, food market, 6-story parking garage, public-use plaza, retail, and event space.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74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TEXRail - Grapevine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4" y="3736990"/>
            <a:ext cx="5087339" cy="286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kubota grapev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99416" y="516217"/>
            <a:ext cx="8255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Kubota North American Headquarters</a:t>
            </a:r>
          </a:p>
        </p:txBody>
      </p:sp>
    </p:spTree>
    <p:extLst>
      <p:ext uri="{BB962C8B-B14F-4D97-AF65-F5344CB8AC3E}">
        <p14:creationId xmlns:p14="http://schemas.microsoft.com/office/powerpoint/2010/main" val="2896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8689"/>
            <a:ext cx="6603124" cy="34295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$50M investment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136,000 SF of corporate office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Plans for up to 650 permanent jobs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International presence out of Japan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State-of-the-art, environmentally friendly building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Headquarters for the entire North American market; relocated to Texas from California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74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Kubota - Grapevine</a:t>
            </a:r>
          </a:p>
        </p:txBody>
      </p:sp>
      <p:pic>
        <p:nvPicPr>
          <p:cNvPr id="2050" name="Picture 2" descr="Image result for kubota tra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77" y="581605"/>
            <a:ext cx="6077973" cy="260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772" y="3312105"/>
            <a:ext cx="3352800" cy="343425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28" y="5289935"/>
            <a:ext cx="5154046" cy="110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246" y="897588"/>
            <a:ext cx="8601047" cy="774550"/>
          </a:xfrm>
        </p:spPr>
        <p:txBody>
          <a:bodyPr>
            <a:normAutofit/>
          </a:bodyPr>
          <a:lstStyle/>
          <a:p>
            <a:r>
              <a:rPr lang="en-US" dirty="0"/>
              <a:t>How great is grapevine?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3046" y="1700526"/>
            <a:ext cx="6103344" cy="214005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When someone says “Grapevine”, what do you think of?</a:t>
            </a:r>
          </a:p>
          <a:p>
            <a:pPr marL="516636" lvl="1" indent="-342900">
              <a:buFont typeface="Wingdings" panose="05000000000000000000" pitchFamily="2" charset="2"/>
              <a:buChar char="§"/>
            </a:pPr>
            <a:r>
              <a:rPr lang="en-US" sz="1500" dirty="0"/>
              <a:t>The Obvious</a:t>
            </a:r>
          </a:p>
          <a:p>
            <a:pPr marL="914400" lvl="1" indent="-457200"/>
            <a:r>
              <a:rPr lang="en-US" sz="1500" dirty="0"/>
              <a:t>DFW Airport</a:t>
            </a:r>
          </a:p>
          <a:p>
            <a:pPr marL="914400" lvl="1" indent="-457200"/>
            <a:r>
              <a:rPr lang="en-US" sz="1500" dirty="0"/>
              <a:t>Grapevine Mills Mall</a:t>
            </a:r>
          </a:p>
          <a:p>
            <a:pPr marL="914400" lvl="1" indent="-457200"/>
            <a:r>
              <a:rPr lang="en-US" sz="1500" dirty="0"/>
              <a:t>Historic Downtown Main Street</a:t>
            </a:r>
          </a:p>
          <a:p>
            <a:pPr marL="914400" lvl="1" indent="-457200"/>
            <a:r>
              <a:rPr lang="en-US" sz="1500" dirty="0"/>
              <a:t>Hotels – Gaylord Texan, Great Wolf Lodge, etc.</a:t>
            </a:r>
          </a:p>
          <a:p>
            <a:pPr marL="914400" lvl="1" indent="-457200"/>
            <a:r>
              <a:rPr lang="en-US" sz="1500" dirty="0"/>
              <a:t>Festivals and Events – GrapeFest, Christmas, and Main Street Days</a:t>
            </a:r>
          </a:p>
          <a:p>
            <a:pPr marL="914400" lvl="1" indent="-457200"/>
            <a:endParaRPr lang="en-US" sz="200" dirty="0">
              <a:latin typeface="Calibri" charset="0"/>
              <a:ea typeface="Calibri" charset="0"/>
              <a:cs typeface="Calibri" charset="0"/>
            </a:endParaRPr>
          </a:p>
          <a:p>
            <a:pPr marL="914400" lvl="1" indent="-457200"/>
            <a:endParaRPr lang="en-US" sz="1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5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9450" y="3853432"/>
            <a:ext cx="6103344" cy="158806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6636" lvl="1" indent="-342900">
              <a:buFont typeface="Wingdings" panose="05000000000000000000" pitchFamily="2" charset="2"/>
              <a:buChar char="§"/>
            </a:pPr>
            <a:r>
              <a:rPr lang="en-US" sz="1500" dirty="0"/>
              <a:t>The Less Obvious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1500" dirty="0"/>
              <a:t>Grapevine’s Industrial Park/Manufacturing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1500" dirty="0"/>
              <a:t>Restaurants – From Whataburger to Bob’s, Chipotle to Pappadeaux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1500" dirty="0"/>
              <a:t>Baylor Health System – Main campus in Grapevine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1500" dirty="0"/>
              <a:t>Grapevine CVB – 60+ employees (Arlington has 23)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1500" dirty="0"/>
              <a:t>Fieldhouse USA – Sports complex in Grapevine Mills Mall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66248" y="5756799"/>
            <a:ext cx="6103344" cy="102237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6636" lvl="1" indent="-342900">
              <a:buFont typeface="Wingdings" panose="05000000000000000000" pitchFamily="2" charset="2"/>
              <a:buChar char="§"/>
            </a:pPr>
            <a:r>
              <a:rPr lang="en-US" sz="1500" dirty="0"/>
              <a:t>The Soon-To-Be Obvious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1500" dirty="0"/>
              <a:t>The 185 – Kubota, Stand Rock Hotel/Water Park, Salt Lick BBQ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1500" dirty="0"/>
              <a:t>TEX Rail – Rail line that connects DFW Airport, Grapevine, NRH and Downtown Ft. Worth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717162" y="1006606"/>
            <a:ext cx="5214105" cy="82336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6636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The Most Valuable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000" b="1" dirty="0"/>
              <a:t>LOCATION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161" y="1864171"/>
            <a:ext cx="5214105" cy="281106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717161" y="4807439"/>
            <a:ext cx="5214105" cy="32368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6636" lvl="1" indent="-342900">
              <a:buFont typeface="Wingdings" panose="05000000000000000000" pitchFamily="2" charset="2"/>
              <a:buChar char="§"/>
            </a:pPr>
            <a:r>
              <a:rPr lang="en-US" sz="1800" dirty="0"/>
              <a:t>Without our central location, there would be no:</a:t>
            </a:r>
            <a:endParaRPr lang="en-US" sz="20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717161" y="5065580"/>
            <a:ext cx="2415822" cy="127403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9516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DFW Airport</a:t>
            </a:r>
          </a:p>
          <a:p>
            <a:pPr marL="699516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Grapevine Mills Mall</a:t>
            </a:r>
          </a:p>
          <a:p>
            <a:pPr marL="699516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Hotel Cluster</a:t>
            </a:r>
          </a:p>
          <a:p>
            <a:pPr marL="699516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Car Dealerships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643277" y="5065580"/>
            <a:ext cx="2415822" cy="127403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9516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TEX Rail</a:t>
            </a:r>
          </a:p>
          <a:p>
            <a:pPr marL="699516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Destination Restaurants</a:t>
            </a:r>
          </a:p>
          <a:p>
            <a:pPr marL="699516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Headquarters</a:t>
            </a:r>
          </a:p>
          <a:p>
            <a:pPr marL="699516" lvl="2" indent="-342900">
              <a:buFont typeface="Wingdings" panose="05000000000000000000" pitchFamily="2" charset="2"/>
              <a:buChar char="§"/>
            </a:pPr>
            <a:r>
              <a:rPr lang="en-US" sz="1600" dirty="0"/>
              <a:t>Destination Retail</a:t>
            </a:r>
          </a:p>
        </p:txBody>
      </p:sp>
    </p:spTree>
    <p:extLst>
      <p:ext uri="{BB962C8B-B14F-4D97-AF65-F5344CB8AC3E}">
        <p14:creationId xmlns:p14="http://schemas.microsoft.com/office/powerpoint/2010/main" val="176783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91171" y="5948737"/>
            <a:ext cx="7371267" cy="5676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Univers 55"/>
                <a:cs typeface="Univers 55"/>
              </a:rPr>
              <a:t>Stand Rock Hospitality</a:t>
            </a:r>
          </a:p>
        </p:txBody>
      </p:sp>
    </p:spTree>
    <p:extLst>
      <p:ext uri="{BB962C8B-B14F-4D97-AF65-F5344CB8AC3E}">
        <p14:creationId xmlns:p14="http://schemas.microsoft.com/office/powerpoint/2010/main" val="24531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8689"/>
            <a:ext cx="5842000" cy="4728011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dirty="0"/>
              <a:t> Phase 1 – 450 rooms</a:t>
            </a:r>
          </a:p>
          <a:p>
            <a:pPr lvl="1"/>
            <a:r>
              <a:rPr lang="en-US" sz="2800" dirty="0"/>
              <a:t> Phase 2 – 1,000 rooms (total)</a:t>
            </a:r>
          </a:p>
          <a:p>
            <a:pPr lvl="1"/>
            <a:r>
              <a:rPr lang="en-US" sz="2800" dirty="0"/>
              <a:t> 190,000 SF</a:t>
            </a:r>
          </a:p>
          <a:p>
            <a:pPr lvl="1"/>
            <a:r>
              <a:rPr lang="en-US" sz="2800" dirty="0"/>
              <a:t> Includes a large indoor water park</a:t>
            </a:r>
          </a:p>
          <a:p>
            <a:pPr lvl="1"/>
            <a:r>
              <a:rPr lang="en-US" sz="2800" dirty="0"/>
              <a:t> Full-service restaurant in the lobby</a:t>
            </a:r>
          </a:p>
          <a:p>
            <a:pPr lvl="1"/>
            <a:r>
              <a:rPr lang="en-US" sz="2800" dirty="0"/>
              <a:t> Large amounts of event space for </a:t>
            </a:r>
            <a:br>
              <a:rPr lang="en-US" sz="2800" dirty="0"/>
            </a:br>
            <a:r>
              <a:rPr lang="en-US" sz="2800" dirty="0"/>
              <a:t>conferences and meetings</a:t>
            </a:r>
          </a:p>
          <a:p>
            <a:pPr lvl="1"/>
            <a:r>
              <a:rPr lang="en-US" sz="2800" dirty="0"/>
              <a:t> Helps to generate HOT tax, which feeds into the CVB, which helps attract visitors, which helps feed sales tax, which keeps local property tax down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74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Stand Rock Hospitality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45" y="896047"/>
            <a:ext cx="4790578" cy="2377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37" y="3848100"/>
            <a:ext cx="3848681" cy="23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9" y="198274"/>
            <a:ext cx="8371051" cy="1325563"/>
          </a:xfrm>
        </p:spPr>
        <p:txBody>
          <a:bodyPr>
            <a:normAutofit/>
          </a:bodyPr>
          <a:lstStyle/>
          <a:p>
            <a:r>
              <a:rPr lang="en-US" sz="5400" dirty="0"/>
              <a:t>Silverlake Crossings Development</a:t>
            </a:r>
          </a:p>
        </p:txBody>
      </p:sp>
    </p:spTree>
    <p:extLst>
      <p:ext uri="{BB962C8B-B14F-4D97-AF65-F5344CB8AC3E}">
        <p14:creationId xmlns:p14="http://schemas.microsoft.com/office/powerpoint/2010/main" val="41257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88689"/>
            <a:ext cx="5446986" cy="4880411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 Silverlake Crossing Development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 Multiple additional hotels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 Office space (highly sought after in Grapevine)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 Multi-family (apartments/condos)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 Renaissance Hotel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 300 rooms, 9 stories tall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 4-Star Rating, something that fits in perfectly with nearby corporate/office users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74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Silverlake Crossings Development</a:t>
            </a:r>
          </a:p>
        </p:txBody>
      </p:sp>
      <p:pic>
        <p:nvPicPr>
          <p:cNvPr id="7" name="Picture 2" descr="Image result for renaissance hote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250" y="5196498"/>
            <a:ext cx="2665250" cy="14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85" y="1888689"/>
            <a:ext cx="5578442" cy="32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1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246" y="897588"/>
            <a:ext cx="8601047" cy="774550"/>
          </a:xfrm>
        </p:spPr>
        <p:txBody>
          <a:bodyPr>
            <a:normAutofit/>
          </a:bodyPr>
          <a:lstStyle/>
          <a:p>
            <a:r>
              <a:rPr lang="en-US" dirty="0"/>
              <a:t>Grapevine’s Unique Dynamic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56744" y="1895474"/>
            <a:ext cx="5810545" cy="449262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Tw Cen MT (Body)"/>
              </a:rPr>
              <a:t>Every $1.00 the City receives from sales tax, approximately $0.83 comes from non-residents.</a:t>
            </a:r>
          </a:p>
          <a:p>
            <a:pPr marL="285750" lvl="1" indent="-28575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Tw Cen MT (Body)"/>
              </a:rPr>
              <a:t>Local property tax is $0.231, among the lowest in the Metroplex.</a:t>
            </a:r>
          </a:p>
          <a:p>
            <a:pPr marL="525780" lvl="2" indent="-3429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w Cen MT (Body)"/>
                <a:ea typeface="Calibri" charset="0"/>
                <a:cs typeface="Calibri" charset="0"/>
              </a:rPr>
              <a:t>People from outside of Grapevine feed into our economy, subsidizing the low tax rate. </a:t>
            </a:r>
          </a:p>
          <a:p>
            <a:pPr marL="342900" lvl="1" indent="-3429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w Cen MT (Body)"/>
                <a:ea typeface="Calibri" charset="0"/>
                <a:cs typeface="Calibri" charset="0"/>
              </a:rPr>
              <a:t>Projects that create sales tax revenue while targeting non-residents are given special attention.</a:t>
            </a:r>
          </a:p>
          <a:p>
            <a:pPr marL="672084" lvl="3" indent="-3429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w Cen MT (Body)"/>
                <a:ea typeface="Calibri" charset="0"/>
                <a:cs typeface="Calibri" charset="0"/>
              </a:rPr>
              <a:t>The Mall provides almost 1/3 of the City’s sales tax revenue each year.</a:t>
            </a:r>
          </a:p>
          <a:p>
            <a:pPr marL="672084" lvl="3" indent="-3429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w Cen MT (Body)"/>
                <a:ea typeface="Calibri" charset="0"/>
                <a:cs typeface="Calibri" charset="0"/>
              </a:rPr>
              <a:t>Relying on sales tax provides a higher ceiling for collections, but potentially more volatile swings year to year.</a:t>
            </a:r>
          </a:p>
        </p:txBody>
      </p:sp>
      <p:pic>
        <p:nvPicPr>
          <p:cNvPr id="4100" name="Picture 4" descr="Map of Grapevine, T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40" y="897588"/>
            <a:ext cx="447814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8108950" y="1025675"/>
            <a:ext cx="695325" cy="6910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13675" y="1716738"/>
            <a:ext cx="990600" cy="4476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718425" y="2567303"/>
            <a:ext cx="1181100" cy="3714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0047484" y="1202429"/>
            <a:ext cx="990600" cy="4052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047484" y="2067024"/>
            <a:ext cx="1202932" cy="1190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10109396" y="2714440"/>
            <a:ext cx="1079107" cy="3381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12991"/>
              </p:ext>
            </p:extLst>
          </p:nvPr>
        </p:nvGraphicFramePr>
        <p:xfrm>
          <a:off x="7284341" y="3541298"/>
          <a:ext cx="4478142" cy="3145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587">
                <a:tc>
                  <a:txBody>
                    <a:bodyPr/>
                    <a:lstStyle/>
                    <a:p>
                      <a:r>
                        <a:rPr lang="en-US" sz="1400" dirty="0"/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Per $100 property valuation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861">
                <a:tc>
                  <a:txBody>
                    <a:bodyPr/>
                    <a:lstStyle/>
                    <a:p>
                      <a:r>
                        <a:rPr lang="en-US" sz="1400" b="1" dirty="0"/>
                        <a:t>Grapevine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$0.289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861">
                <a:tc>
                  <a:txBody>
                    <a:bodyPr/>
                    <a:lstStyle/>
                    <a:p>
                      <a:r>
                        <a:rPr lang="en-US" sz="1400" dirty="0"/>
                        <a:t>Arlington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$0.635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861">
                <a:tc>
                  <a:txBody>
                    <a:bodyPr/>
                    <a:lstStyle/>
                    <a:p>
                      <a:r>
                        <a:rPr lang="en-US" sz="1400" dirty="0"/>
                        <a:t>Bedford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$0.562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861">
                <a:tc>
                  <a:txBody>
                    <a:bodyPr/>
                    <a:lstStyle/>
                    <a:p>
                      <a:r>
                        <a:rPr lang="en-US" sz="1400" dirty="0"/>
                        <a:t>Colleyville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$0.321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861">
                <a:tc>
                  <a:txBody>
                    <a:bodyPr/>
                    <a:lstStyle/>
                    <a:p>
                      <a:r>
                        <a:rPr lang="en-US" sz="1400" dirty="0"/>
                        <a:t>Euless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$0.463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861">
                <a:tc>
                  <a:txBody>
                    <a:bodyPr/>
                    <a:lstStyle/>
                    <a:p>
                      <a:r>
                        <a:rPr lang="en-US" sz="1400" dirty="0"/>
                        <a:t>Haltom 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$0.653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861">
                <a:tc>
                  <a:txBody>
                    <a:bodyPr/>
                    <a:lstStyle/>
                    <a:p>
                      <a:r>
                        <a:rPr lang="en-US" sz="1400" dirty="0"/>
                        <a:t>Hurst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$0.580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861">
                <a:tc>
                  <a:txBody>
                    <a:bodyPr/>
                    <a:lstStyle/>
                    <a:p>
                      <a:r>
                        <a:rPr lang="en-US" sz="1400" dirty="0"/>
                        <a:t>Keller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$0.413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861">
                <a:tc>
                  <a:txBody>
                    <a:bodyPr/>
                    <a:lstStyle/>
                    <a:p>
                      <a:r>
                        <a:rPr lang="en-US" sz="1400" dirty="0"/>
                        <a:t>Southlake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$0.447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9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14350"/>
            <a:ext cx="10429875" cy="5829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46979" y="420414"/>
            <a:ext cx="663958" cy="76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0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519112"/>
            <a:ext cx="10410825" cy="5819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46979" y="420414"/>
            <a:ext cx="663958" cy="76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6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495300"/>
            <a:ext cx="10420350" cy="586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04939" y="420414"/>
            <a:ext cx="663958" cy="76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8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490537"/>
            <a:ext cx="10782009" cy="60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4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997CC-A5A1-4BEC-9EC7-0852FDAF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67" y="446624"/>
            <a:ext cx="10370066" cy="60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34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504825"/>
            <a:ext cx="10391775" cy="5848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46979" y="420414"/>
            <a:ext cx="663958" cy="76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77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3872</TotalTime>
  <Words>565</Words>
  <Application>Microsoft Office PowerPoint</Application>
  <PresentationFormat>Widescreen</PresentationFormat>
  <Paragraphs>127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Tw Cen MT</vt:lpstr>
      <vt:lpstr>Tw Cen MT (Body)</vt:lpstr>
      <vt:lpstr>Tw Cen MT Condensed</vt:lpstr>
      <vt:lpstr>Univers 55</vt:lpstr>
      <vt:lpstr>Univers LT Std 57 Cn</vt:lpstr>
      <vt:lpstr>Wingdings</vt:lpstr>
      <vt:lpstr>Wingdings 3</vt:lpstr>
      <vt:lpstr>Integral</vt:lpstr>
      <vt:lpstr>PowerPoint Presentation</vt:lpstr>
      <vt:lpstr>How great is grapevine?</vt:lpstr>
      <vt:lpstr>Grapevine’s Unique Dynamic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Silverlake Crossings Development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Cychol</dc:creator>
  <cp:lastModifiedBy>Garin Giacomarro</cp:lastModifiedBy>
  <cp:revision>211</cp:revision>
  <cp:lastPrinted>2017-10-09T19:17:44Z</cp:lastPrinted>
  <dcterms:created xsi:type="dcterms:W3CDTF">2016-10-11T16:45:57Z</dcterms:created>
  <dcterms:modified xsi:type="dcterms:W3CDTF">2020-04-27T19:26:45Z</dcterms:modified>
</cp:coreProperties>
</file>